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00"/>
    <a:srgbClr val="00CC00"/>
    <a:srgbClr val="990000"/>
    <a:srgbClr val="FFFFFF"/>
    <a:srgbClr val="FF00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63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4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4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5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4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2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5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9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8D30-60C7-44DE-9C93-459D4880FFB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D193-BE56-4E03-9404-EE698126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7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lit-socialstudies.wikispaces.com/We+the+Kids+Reinforcing+Activit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0OyU4O80i4&amp;feature=player_embedded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GlgTwp93E4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i7FNDh4A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cylinks.civiced.org/search_results.php?new_keyword=preamble&amp;keyword=&amp;material=activity&amp;text=&amp;learning_objective=&amp;time_to_complete=&amp;aq=" TargetMode="External"/><Relationship Id="rId7" Type="http://schemas.openxmlformats.org/officeDocument/2006/relationships/hyperlink" Target="http://www.icivics.org/web-quests/constitution-rules-running-country?cck_pager_group_pages=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quidoo.com/constitutionlapbookunit#module37736292" TargetMode="External"/><Relationship Id="rId5" Type="http://schemas.openxmlformats.org/officeDocument/2006/relationships/hyperlink" Target="http://teacher.scholastic.com/scholasticnews/indepth/constitution_day/constitution.asp" TargetMode="External"/><Relationship Id="rId4" Type="http://schemas.openxmlformats.org/officeDocument/2006/relationships/hyperlink" Target="http://www.rightsofthepeople.com/education/government_for_kids/9-12/games/preamble_scramble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lickr.com/photos/37445435@N07/5248563517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Mi7FNDh4ARg" TargetMode="External"/><Relationship Id="rId13" Type="http://schemas.openxmlformats.org/officeDocument/2006/relationships/hyperlink" Target="http://www.icivics.org/web-quests/constitution-rules-running-country?cck_pager_group_pages=2" TargetMode="External"/><Relationship Id="rId3" Type="http://schemas.openxmlformats.org/officeDocument/2006/relationships/hyperlink" Target="http://www.politicalcartoons.com/cartoon/34fa1db5-8d35-46ca-8004-4eabb44dd28e.html" TargetMode="External"/><Relationship Id="rId7" Type="http://schemas.openxmlformats.org/officeDocument/2006/relationships/hyperlink" Target="http://www.youtube.com/watch?feature=player_embedded&amp;v=GlgTwp93E48" TargetMode="External"/><Relationship Id="rId12" Type="http://schemas.openxmlformats.org/officeDocument/2006/relationships/hyperlink" Target="http://www.squidoo.com/constitutionlapbookunit#module37736292" TargetMode="External"/><Relationship Id="rId2" Type="http://schemas.openxmlformats.org/officeDocument/2006/relationships/hyperlink" Target="http://libraryschool.campusguides.com/content.php?pid=205947&amp;sid=18011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30OyU4O80i4&amp;feature=player_embedded" TargetMode="External"/><Relationship Id="rId11" Type="http://schemas.openxmlformats.org/officeDocument/2006/relationships/hyperlink" Target="http://teacher.scholastic.com/scholasticnews/indepth/constitution_day/constitution.asp" TargetMode="External"/><Relationship Id="rId5" Type="http://schemas.openxmlformats.org/officeDocument/2006/relationships/hyperlink" Target="http://childrenslit-socialstudies.wikispaces.com/We+the+Kids+Reinforcing+Activity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://www.rightsofthepeople.com/education/government_for_kids/9-12/games/preamble_scramble.php" TargetMode="External"/><Relationship Id="rId4" Type="http://schemas.openxmlformats.org/officeDocument/2006/relationships/hyperlink" Target="http://www.scholastic.com/browse/collection.jsp?id=391" TargetMode="External"/><Relationship Id="rId9" Type="http://schemas.openxmlformats.org/officeDocument/2006/relationships/hyperlink" Target="http://literacylinks.civiced.org/search_results.php?new_keyword=preamble&amp;keyword=&amp;material=activity&amp;text=&amp;learning_objective=&amp;time_to_complete=&amp;aq=" TargetMode="External"/><Relationship Id="rId14" Type="http://schemas.openxmlformats.org/officeDocument/2006/relationships/hyperlink" Target="http://www.flickr.com/photos/37445435@N07/524856351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2743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660066"/>
                </a:solidFill>
                <a:latin typeface="Curlz MT" pitchFamily="82" charset="0"/>
              </a:rPr>
              <a:t>Integrated Literacy Assignment </a:t>
            </a:r>
            <a:endParaRPr lang="en-US" sz="8000" b="1" dirty="0">
              <a:solidFill>
                <a:srgbClr val="660066"/>
              </a:solidFill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042229"/>
            <a:ext cx="6019800" cy="129177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660066"/>
                </a:solidFill>
                <a:latin typeface="Curlz MT" pitchFamily="82" charset="0"/>
              </a:rPr>
              <a:t>By: Nichole Matzke </a:t>
            </a:r>
          </a:p>
          <a:p>
            <a:endParaRPr lang="en-US" sz="4800" b="1" dirty="0">
              <a:solidFill>
                <a:srgbClr val="660066"/>
              </a:solidFill>
              <a:latin typeface="Curlz M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latin typeface="Curlz MT" pitchFamily="82" charset="0"/>
              </a:rPr>
              <a:t>SST 309-01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99971"/>
            <a:ext cx="2438400" cy="31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5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3429000" cy="12954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GCLE: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33801"/>
            <a:ext cx="57912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4-C1.0.3 Describe the purposes of government as identified in the Preamble of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10956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439" y="76200"/>
            <a:ext cx="5943600" cy="117316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CC00"/>
                </a:solidFill>
                <a:latin typeface="AR CHRISTY" pitchFamily="2" charset="0"/>
              </a:rPr>
              <a:t>Trade books</a:t>
            </a:r>
            <a:endParaRPr lang="en-US" sz="7200" b="1" dirty="0">
              <a:solidFill>
                <a:srgbClr val="00CC00"/>
              </a:solidFill>
              <a:latin typeface="AR CHRISTY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092"/>
            <a:ext cx="21672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539" y="3124200"/>
            <a:ext cx="262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http://childrenslit-socialstudies.wikispaces.com/We+the+Kids+Reinforcing+Activity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86592"/>
            <a:ext cx="2590800" cy="2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4" y="4724400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5547"/>
            <a:ext cx="2576078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6360" y="4038136"/>
            <a:ext cx="3157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 If </a:t>
            </a:r>
            <a:r>
              <a:rPr lang="en-US" dirty="0"/>
              <a:t>You Were There When They Signed the </a:t>
            </a:r>
            <a:r>
              <a:rPr lang="en-US" dirty="0" smtClean="0"/>
              <a:t>Constitution </a:t>
            </a:r>
          </a:p>
          <a:p>
            <a:r>
              <a:rPr lang="en-US" dirty="0" smtClean="0"/>
              <a:t>By: Elizabeth Levy</a:t>
            </a:r>
          </a:p>
          <a:p>
            <a:r>
              <a:rPr lang="en-US" dirty="0" smtClean="0"/>
              <a:t>About the book: In </a:t>
            </a:r>
            <a:r>
              <a:rPr lang="en-US" dirty="0"/>
              <a:t>a lively question and answer format, readers are taken behind the locked doors of the Philadelphia State House during the dramatic Constitutional Convention</a:t>
            </a:r>
          </a:p>
        </p:txBody>
      </p:sp>
    </p:spTree>
    <p:extLst>
      <p:ext uri="{BB962C8B-B14F-4D97-AF65-F5344CB8AC3E}">
        <p14:creationId xmlns:p14="http://schemas.microsoft.com/office/powerpoint/2010/main" val="26962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3528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Ravie" pitchFamily="82" charset="0"/>
              </a:rPr>
              <a:t>Song</a:t>
            </a:r>
            <a:endParaRPr lang="en-US" sz="7200" b="1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657600"/>
            <a:ext cx="3603171" cy="30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http://www.youtube.com/watch?v=30OyU4O80i4&amp;feature=player_embedded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31645"/>
            <a:ext cx="2133600" cy="158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6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362200"/>
            <a:ext cx="3581400" cy="19812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Videos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5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http://www.youtube.com/watch?feature=player_embedded&amp;v=GlgTwp93E48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57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http://www.youtube.com/watch?v=Mi7FNDh4ARg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57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400"/>
            <a:ext cx="5410200" cy="1879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AR DARLING" pitchFamily="2" charset="0"/>
              </a:rPr>
              <a:t>Websites </a:t>
            </a:r>
            <a:endParaRPr lang="en-US" sz="8800" b="1" dirty="0">
              <a:latin typeface="AR DARLING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http://literacylinks.civiced.org/search_results.php?new_keyword=preamble&amp;keyword=&amp;material=activity&amp;text=&amp;learning_objective=&amp;time_to_complete=&amp;aq=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390037"/>
            <a:ext cx="2440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http://www.rightsofthepeople.com/education/government_for_kids/9-12/games/preamble_scramble.php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014" y="547300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http://teacher.scholastic.com/scholasticnews/indepth/constitution_day/constitution.asp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288387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http://www.squidoo.com/constitutionlapbookunit#module37736292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42672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http://www.icivics.org/web-quests/constitution-rules-running-country?cck_pager_group_pages=2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105400" cy="12493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FF00"/>
                </a:solidFill>
                <a:latin typeface="Eras Bold ITC" pitchFamily="34" charset="0"/>
              </a:rPr>
              <a:t>Foldable </a:t>
            </a:r>
            <a:endParaRPr lang="en-US" sz="8000" b="1" dirty="0">
              <a:solidFill>
                <a:srgbClr val="00FF00"/>
              </a:solidFill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19050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http://www.flickr.com/photos/37445435@N07/5248563517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609600" y="457200"/>
            <a:ext cx="1295400" cy="1066800"/>
          </a:xfrm>
          <a:prstGeom prst="star5">
            <a:avLst/>
          </a:prstGeom>
          <a:solidFill>
            <a:srgbClr val="00FF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6906"/>
            <a:ext cx="3152348" cy="258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5105509"/>
            <a:ext cx="920750" cy="75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87" y="3181124"/>
            <a:ext cx="1512536" cy="12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00" y="4523664"/>
            <a:ext cx="1865700" cy="15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50" y="457200"/>
            <a:ext cx="2082200" cy="170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38" y="1807368"/>
            <a:ext cx="692149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04800"/>
            <a:ext cx="8153400" cy="1527176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Ravie" pitchFamily="82" charset="0"/>
              </a:rPr>
              <a:t>  Resources </a:t>
            </a:r>
            <a:endParaRPr lang="en-US" sz="8000" dirty="0">
              <a:solidFill>
                <a:schemeClr val="bg1"/>
              </a:solidFill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495800"/>
          </a:xfrm>
          <a:solidFill>
            <a:srgbClr val="FFFFFF">
              <a:alpha val="89804"/>
            </a:srgbClr>
          </a:solidFill>
        </p:spPr>
        <p:txBody>
          <a:bodyPr>
            <a:normAutofit fontScale="25000" lnSpcReduction="20000"/>
          </a:bodyPr>
          <a:lstStyle/>
          <a:p>
            <a:r>
              <a:rPr lang="en-US" sz="7200" dirty="0" smtClean="0">
                <a:solidFill>
                  <a:srgbClr val="990000"/>
                </a:solidFill>
                <a:hlinkClick r:id="rId2"/>
              </a:rPr>
              <a:t>http://libraryschool.campusguides.com/content.php?pid=205947&amp;sid=1801130</a:t>
            </a:r>
            <a:endParaRPr lang="en-US" sz="7200" dirty="0" smtClean="0">
              <a:solidFill>
                <a:srgbClr val="990000"/>
              </a:solidFill>
            </a:endParaRPr>
          </a:p>
          <a:p>
            <a:r>
              <a:rPr lang="en-US" sz="7200" dirty="0">
                <a:solidFill>
                  <a:srgbClr val="990000"/>
                </a:solidFill>
                <a:hlinkClick r:id="rId3"/>
              </a:rPr>
              <a:t>http://</a:t>
            </a:r>
            <a:r>
              <a:rPr lang="en-US" sz="7200" dirty="0" smtClean="0">
                <a:solidFill>
                  <a:srgbClr val="990000"/>
                </a:solidFill>
                <a:hlinkClick r:id="rId3"/>
              </a:rPr>
              <a:t>www.politicalcartoons.com/cartoon/34fa1db5-8d35-46ca-8004-4eabb44dd28e.html</a:t>
            </a:r>
            <a:endParaRPr lang="en-US" sz="7200" dirty="0" smtClean="0">
              <a:solidFill>
                <a:srgbClr val="990000"/>
              </a:solidFill>
            </a:endParaRPr>
          </a:p>
          <a:p>
            <a:r>
              <a:rPr lang="en-US" sz="7200" dirty="0">
                <a:solidFill>
                  <a:srgbClr val="990000"/>
                </a:solidFill>
                <a:hlinkClick r:id="rId4"/>
              </a:rPr>
              <a:t>http://</a:t>
            </a:r>
            <a:r>
              <a:rPr lang="en-US" sz="7200" dirty="0" smtClean="0">
                <a:solidFill>
                  <a:srgbClr val="990000"/>
                </a:solidFill>
                <a:hlinkClick r:id="rId4"/>
              </a:rPr>
              <a:t>www.scholastic.com/browse/collection.jsp?id=391</a:t>
            </a:r>
            <a:endParaRPr lang="en-US" sz="7200" dirty="0" smtClean="0">
              <a:solidFill>
                <a:srgbClr val="990000"/>
              </a:solidFill>
            </a:endParaRPr>
          </a:p>
          <a:p>
            <a:r>
              <a:rPr lang="en-US" sz="7200" dirty="0">
                <a:hlinkClick r:id="rId5"/>
              </a:rPr>
              <a:t>http://childrenslit-socialstudies.wikispaces.com/We+the+Kids+Reinforcing+Activity</a:t>
            </a:r>
            <a:endParaRPr lang="en-US" sz="7200" dirty="0"/>
          </a:p>
          <a:p>
            <a:r>
              <a:rPr lang="en-US" sz="7200" dirty="0">
                <a:hlinkClick r:id="rId6"/>
              </a:rPr>
              <a:t>http://</a:t>
            </a:r>
            <a:r>
              <a:rPr lang="en-US" sz="7200" dirty="0" smtClean="0">
                <a:hlinkClick r:id="rId6"/>
              </a:rPr>
              <a:t>www.youtube.com/watch?v=30OyU4O80i4&amp;feature=player_embedded</a:t>
            </a:r>
            <a:endParaRPr lang="en-US" sz="7200" dirty="0" smtClean="0"/>
          </a:p>
          <a:p>
            <a:r>
              <a:rPr lang="en-US" sz="7200" dirty="0">
                <a:hlinkClick r:id="rId7"/>
              </a:rPr>
              <a:t>http://www.youtube.com/watch?feature=player_embedded&amp;v=GlgTwp93E48</a:t>
            </a:r>
            <a:endParaRPr lang="en-US" sz="7200" dirty="0"/>
          </a:p>
          <a:p>
            <a:r>
              <a:rPr lang="en-US" sz="7200" u="sng" dirty="0">
                <a:hlinkClick r:id="rId8"/>
              </a:rPr>
              <a:t>http://www.youtube.com/watch?v=Mi7FNDh4ARg</a:t>
            </a:r>
            <a:r>
              <a:rPr lang="en-US" sz="7200" dirty="0" smtClean="0"/>
              <a:t>.</a:t>
            </a:r>
          </a:p>
          <a:p>
            <a:r>
              <a:rPr lang="en-US" sz="7200" dirty="0" smtClean="0">
                <a:hlinkClick r:id="rId9"/>
              </a:rPr>
              <a:t>http</a:t>
            </a:r>
            <a:r>
              <a:rPr lang="en-US" sz="7200" dirty="0">
                <a:hlinkClick r:id="rId9"/>
              </a:rPr>
              <a:t>://literacylinks.civiced.org/search_results.php?new_keyword=preamble&amp;keyword=&amp;material=activity&amp;text=&amp;learning_objective=&amp;time_to_complete=&amp;aq</a:t>
            </a:r>
            <a:r>
              <a:rPr lang="en-US" sz="7200" dirty="0" smtClean="0">
                <a:hlinkClick r:id="rId9"/>
              </a:rPr>
              <a:t>=</a:t>
            </a:r>
            <a:endParaRPr lang="en-US" sz="7200" dirty="0"/>
          </a:p>
          <a:p>
            <a:r>
              <a:rPr lang="en-US" sz="7200" dirty="0">
                <a:hlinkClick r:id="rId10"/>
              </a:rPr>
              <a:t>http://www.rightsofthepeople.com/education/government_for_kids/9-12/games/preamble_scramble.php</a:t>
            </a:r>
            <a:endParaRPr lang="en-US" sz="7200" dirty="0"/>
          </a:p>
          <a:p>
            <a:r>
              <a:rPr lang="en-US" sz="7200" dirty="0">
                <a:hlinkClick r:id="rId11"/>
              </a:rPr>
              <a:t>http://</a:t>
            </a:r>
            <a:r>
              <a:rPr lang="en-US" sz="7200" dirty="0" smtClean="0">
                <a:hlinkClick r:id="rId11"/>
              </a:rPr>
              <a:t>teacher.scholastic.com/scholasticnews/indepth/constitution_day/constitution.asp</a:t>
            </a:r>
            <a:endParaRPr lang="en-US" sz="7200" dirty="0"/>
          </a:p>
          <a:p>
            <a:r>
              <a:rPr lang="en-US" sz="7200" dirty="0">
                <a:hlinkClick r:id="rId12"/>
              </a:rPr>
              <a:t>http://</a:t>
            </a:r>
            <a:r>
              <a:rPr lang="en-US" sz="7200" dirty="0" smtClean="0">
                <a:hlinkClick r:id="rId12"/>
              </a:rPr>
              <a:t>www.squidoo.com/constitutionlapbookunit#module37736292</a:t>
            </a:r>
            <a:endParaRPr lang="en-US" sz="7200" dirty="0" smtClean="0">
              <a:solidFill>
                <a:srgbClr val="990000"/>
              </a:solidFill>
            </a:endParaRPr>
          </a:p>
          <a:p>
            <a:r>
              <a:rPr lang="en-US" sz="7200" dirty="0">
                <a:hlinkClick r:id="rId13"/>
              </a:rPr>
              <a:t>http://</a:t>
            </a:r>
            <a:r>
              <a:rPr lang="en-US" sz="7200" dirty="0" smtClean="0">
                <a:hlinkClick r:id="rId13"/>
              </a:rPr>
              <a:t>www.icivics.org/web-quests/constitution-rules-running-country?cck_pager_group_pages=2</a:t>
            </a:r>
            <a:endParaRPr lang="en-US" sz="7200" dirty="0" smtClean="0"/>
          </a:p>
          <a:p>
            <a:r>
              <a:rPr lang="en-US" sz="7200" dirty="0">
                <a:hlinkClick r:id="rId14"/>
              </a:rPr>
              <a:t>http://www.flickr.com/photos/37445435@N07/5248563517</a:t>
            </a:r>
            <a:r>
              <a:rPr lang="en-US" sz="1800" dirty="0">
                <a:hlinkClick r:id="rId14"/>
              </a:rPr>
              <a:t>/</a:t>
            </a:r>
            <a:r>
              <a:rPr lang="en-US" sz="1800" dirty="0"/>
              <a:t>. </a:t>
            </a:r>
          </a:p>
          <a:p>
            <a:endParaRPr lang="en-US" sz="72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1366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168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Integrated Literacy Assignment </vt:lpstr>
      <vt:lpstr>GCLE:</vt:lpstr>
      <vt:lpstr>Trade books</vt:lpstr>
      <vt:lpstr>Song</vt:lpstr>
      <vt:lpstr>Videos</vt:lpstr>
      <vt:lpstr>Websites </vt:lpstr>
      <vt:lpstr>Foldable </vt:lpstr>
      <vt:lpstr>  Resources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Literacy Assignment</dc:title>
  <dc:creator>Nichole Loriann Matzke</dc:creator>
  <cp:lastModifiedBy>Win7LabUser</cp:lastModifiedBy>
  <cp:revision>33</cp:revision>
  <dcterms:created xsi:type="dcterms:W3CDTF">2011-11-15T01:18:56Z</dcterms:created>
  <dcterms:modified xsi:type="dcterms:W3CDTF">2011-11-22T16:26:29Z</dcterms:modified>
</cp:coreProperties>
</file>